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x="18288000" cy="10287000"/>
  <p:notesSz cx="6858000" cy="9144000"/>
  <p:embeddedFontLst>
    <p:embeddedFont>
      <p:font typeface="Poppins Bold Italics" charset="1" panose="00000800000000000000"/>
      <p:regular r:id="rId24"/>
    </p:embeddedFont>
    <p:embeddedFont>
      <p:font typeface="Poppins Bold" charset="1" panose="00000800000000000000"/>
      <p:regular r:id="rId25"/>
    </p:embeddedFont>
    <p:embeddedFont>
      <p:font typeface="Lato" charset="1" panose="020F0502020204030203"/>
      <p:regular r:id="rId26"/>
    </p:embeddedFont>
    <p:embeddedFont>
      <p:font typeface="Canva Sans" charset="1" panose="020B0503030501040103"/>
      <p:regular r:id="rId27"/>
    </p:embeddedFont>
    <p:embeddedFont>
      <p:font typeface="Poppins" charset="1" panose="00000500000000000000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4.png" Type="http://schemas.openxmlformats.org/officeDocument/2006/relationships/image"/><Relationship Id="rId4" Target="../media/image15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14.png" Type="http://schemas.openxmlformats.org/officeDocument/2006/relationships/image"/><Relationship Id="rId4" Target="../media/image15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14.png" Type="http://schemas.openxmlformats.org/officeDocument/2006/relationships/image"/><Relationship Id="rId4" Target="../media/image15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14.png" Type="http://schemas.openxmlformats.org/officeDocument/2006/relationships/image"/><Relationship Id="rId4" Target="../media/image15.sv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png" Type="http://schemas.openxmlformats.org/officeDocument/2006/relationships/image"/><Relationship Id="rId4" Target="../media/image10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png" Type="http://schemas.openxmlformats.org/officeDocument/2006/relationships/image"/><Relationship Id="rId4" Target="../media/image15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4.png" Type="http://schemas.openxmlformats.org/officeDocument/2006/relationships/image"/><Relationship Id="rId4" Target="../media/image15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4.png" Type="http://schemas.openxmlformats.org/officeDocument/2006/relationships/image"/><Relationship Id="rId4" Target="../media/image15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28665" y="645697"/>
            <a:ext cx="16598104" cy="995428"/>
            <a:chOff x="0" y="0"/>
            <a:chExt cx="4371517" cy="26217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71517" cy="262170"/>
            </a:xfrm>
            <a:custGeom>
              <a:avLst/>
              <a:gdLst/>
              <a:ahLst/>
              <a:cxnLst/>
              <a:rect r="r" b="b" t="t" l="l"/>
              <a:pathLst>
                <a:path h="262170" w="4371517">
                  <a:moveTo>
                    <a:pt x="29852" y="0"/>
                  </a:moveTo>
                  <a:lnTo>
                    <a:pt x="4341666" y="0"/>
                  </a:lnTo>
                  <a:cubicBezTo>
                    <a:pt x="4349583" y="0"/>
                    <a:pt x="4357176" y="3145"/>
                    <a:pt x="4362774" y="8743"/>
                  </a:cubicBezTo>
                  <a:cubicBezTo>
                    <a:pt x="4368372" y="14342"/>
                    <a:pt x="4371517" y="21935"/>
                    <a:pt x="4371517" y="29852"/>
                  </a:cubicBezTo>
                  <a:lnTo>
                    <a:pt x="4371517" y="232318"/>
                  </a:lnTo>
                  <a:cubicBezTo>
                    <a:pt x="4371517" y="248805"/>
                    <a:pt x="4358152" y="262170"/>
                    <a:pt x="4341666" y="262170"/>
                  </a:cubicBezTo>
                  <a:lnTo>
                    <a:pt x="29852" y="262170"/>
                  </a:lnTo>
                  <a:cubicBezTo>
                    <a:pt x="21935" y="262170"/>
                    <a:pt x="14342" y="259025"/>
                    <a:pt x="8743" y="253427"/>
                  </a:cubicBezTo>
                  <a:cubicBezTo>
                    <a:pt x="3145" y="247829"/>
                    <a:pt x="0" y="240236"/>
                    <a:pt x="0" y="232318"/>
                  </a:cubicBezTo>
                  <a:lnTo>
                    <a:pt x="0" y="29852"/>
                  </a:lnTo>
                  <a:cubicBezTo>
                    <a:pt x="0" y="21935"/>
                    <a:pt x="3145" y="14342"/>
                    <a:pt x="8743" y="8743"/>
                  </a:cubicBezTo>
                  <a:cubicBezTo>
                    <a:pt x="14342" y="3145"/>
                    <a:pt x="21935" y="0"/>
                    <a:pt x="2985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E5E1DA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371517" cy="3002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2850445" y="9258300"/>
            <a:ext cx="428625" cy="428625"/>
          </a:xfrm>
          <a:custGeom>
            <a:avLst/>
            <a:gdLst/>
            <a:ahLst/>
            <a:cxnLst/>
            <a:rect r="r" b="b" t="t" l="l"/>
            <a:pathLst>
              <a:path h="428625" w="428625">
                <a:moveTo>
                  <a:pt x="0" y="0"/>
                </a:moveTo>
                <a:lnTo>
                  <a:pt x="428625" y="0"/>
                </a:lnTo>
                <a:lnTo>
                  <a:pt x="428625" y="428625"/>
                </a:lnTo>
                <a:lnTo>
                  <a:pt x="0" y="4286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173813" y="9258300"/>
            <a:ext cx="428625" cy="428625"/>
          </a:xfrm>
          <a:custGeom>
            <a:avLst/>
            <a:gdLst/>
            <a:ahLst/>
            <a:cxnLst/>
            <a:rect r="r" b="b" t="t" l="l"/>
            <a:pathLst>
              <a:path h="428625" w="428625">
                <a:moveTo>
                  <a:pt x="0" y="0"/>
                </a:moveTo>
                <a:lnTo>
                  <a:pt x="428625" y="0"/>
                </a:lnTo>
                <a:lnTo>
                  <a:pt x="428625" y="428625"/>
                </a:lnTo>
                <a:lnTo>
                  <a:pt x="0" y="4286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28665" y="9258300"/>
            <a:ext cx="428625" cy="428625"/>
          </a:xfrm>
          <a:custGeom>
            <a:avLst/>
            <a:gdLst/>
            <a:ahLst/>
            <a:cxnLst/>
            <a:rect r="r" b="b" t="t" l="l"/>
            <a:pathLst>
              <a:path h="428625" w="428625">
                <a:moveTo>
                  <a:pt x="0" y="0"/>
                </a:moveTo>
                <a:lnTo>
                  <a:pt x="428625" y="0"/>
                </a:lnTo>
                <a:lnTo>
                  <a:pt x="428625" y="428625"/>
                </a:lnTo>
                <a:lnTo>
                  <a:pt x="0" y="42862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0" y="0"/>
            <a:ext cx="18635692" cy="10287000"/>
          </a:xfrm>
          <a:custGeom>
            <a:avLst/>
            <a:gdLst/>
            <a:ahLst/>
            <a:cxnLst/>
            <a:rect r="r" b="b" t="t" l="l"/>
            <a:pathLst>
              <a:path h="10287000" w="18635692">
                <a:moveTo>
                  <a:pt x="0" y="0"/>
                </a:moveTo>
                <a:lnTo>
                  <a:pt x="18635692" y="0"/>
                </a:lnTo>
                <a:lnTo>
                  <a:pt x="18635692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10385" r="0" b="-10385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928665" y="3029603"/>
            <a:ext cx="11411477" cy="46915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110"/>
              </a:lnSpc>
            </a:pPr>
            <a:r>
              <a:rPr lang="en-US" b="true" sz="11009" i="true">
                <a:solidFill>
                  <a:srgbClr val="7AFFE6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TAJDEED</a:t>
            </a:r>
          </a:p>
          <a:p>
            <a:pPr algn="l">
              <a:lnSpc>
                <a:spcPts val="11890"/>
              </a:lnSpc>
            </a:pPr>
            <a:r>
              <a:rPr lang="en-US" sz="10809" b="true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WEBSITE PROPOSAL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942975"/>
            <a:ext cx="7762921" cy="566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b="true" sz="3200">
                <a:solidFill>
                  <a:srgbClr val="E5E1DA"/>
                </a:solidFill>
                <a:latin typeface="Poppins Bold"/>
                <a:ea typeface="Poppins Bold"/>
                <a:cs typeface="Poppins Bold"/>
                <a:sym typeface="Poppins Bold"/>
              </a:rPr>
              <a:t>Tajdeed 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512383" y="1222556"/>
            <a:ext cx="13263234" cy="7841887"/>
          </a:xfrm>
          <a:custGeom>
            <a:avLst/>
            <a:gdLst/>
            <a:ahLst/>
            <a:cxnLst/>
            <a:rect r="r" b="b" t="t" l="l"/>
            <a:pathLst>
              <a:path h="7841887" w="13263234">
                <a:moveTo>
                  <a:pt x="0" y="0"/>
                </a:moveTo>
                <a:lnTo>
                  <a:pt x="13263234" y="0"/>
                </a:lnTo>
                <a:lnTo>
                  <a:pt x="13263234" y="7841888"/>
                </a:lnTo>
                <a:lnTo>
                  <a:pt x="0" y="78418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512383" y="1222556"/>
            <a:ext cx="13263234" cy="7841887"/>
          </a:xfrm>
          <a:custGeom>
            <a:avLst/>
            <a:gdLst/>
            <a:ahLst/>
            <a:cxnLst/>
            <a:rect r="r" b="b" t="t" l="l"/>
            <a:pathLst>
              <a:path h="7841887" w="13263234">
                <a:moveTo>
                  <a:pt x="0" y="0"/>
                </a:moveTo>
                <a:lnTo>
                  <a:pt x="13263234" y="0"/>
                </a:lnTo>
                <a:lnTo>
                  <a:pt x="13263234" y="7841888"/>
                </a:lnTo>
                <a:lnTo>
                  <a:pt x="0" y="78418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651534" y="1338767"/>
            <a:ext cx="6217418" cy="4114800"/>
          </a:xfrm>
          <a:custGeom>
            <a:avLst/>
            <a:gdLst/>
            <a:ahLst/>
            <a:cxnLst/>
            <a:rect r="r" b="b" t="t" l="l"/>
            <a:pathLst>
              <a:path h="4114800" w="6217418">
                <a:moveTo>
                  <a:pt x="0" y="0"/>
                </a:moveTo>
                <a:lnTo>
                  <a:pt x="6217418" y="0"/>
                </a:lnTo>
                <a:lnTo>
                  <a:pt x="621741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8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195754" y="1272092"/>
            <a:ext cx="14066832" cy="2028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120D11"/>
                </a:solidFill>
                <a:latin typeface="Canva Sans"/>
                <a:ea typeface="Canva Sans"/>
                <a:cs typeface="Canva Sans"/>
                <a:sym typeface="Canva Sans"/>
              </a:rPr>
              <a:t>About Us</a:t>
            </a:r>
          </a:p>
          <a:p>
            <a:pPr algn="ctr" marL="0" indent="0" lvl="0">
              <a:lnSpc>
                <a:spcPts val="4759"/>
              </a:lnSpc>
              <a:spcBef>
                <a:spcPct val="0"/>
              </a:spcBef>
            </a:pPr>
          </a:p>
          <a:p>
            <a:pPr algn="ctr" marL="0" indent="0" lvl="0">
              <a:lnSpc>
                <a:spcPts val="1960"/>
              </a:lnSpc>
              <a:spcBef>
                <a:spcPct val="0"/>
              </a:spcBef>
            </a:pPr>
            <a:r>
              <a:rPr lang="en-US" sz="1400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This page shows a blog about our project.</a:t>
            </a:r>
          </a:p>
          <a:p>
            <a:pPr algn="ctr" marL="0" indent="0" lvl="0">
              <a:lnSpc>
                <a:spcPts val="475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376291" y="1150552"/>
            <a:ext cx="13535418" cy="7985897"/>
          </a:xfrm>
          <a:custGeom>
            <a:avLst/>
            <a:gdLst/>
            <a:ahLst/>
            <a:cxnLst/>
            <a:rect r="r" b="b" t="t" l="l"/>
            <a:pathLst>
              <a:path h="7985897" w="13535418">
                <a:moveTo>
                  <a:pt x="0" y="0"/>
                </a:moveTo>
                <a:lnTo>
                  <a:pt x="13535418" y="0"/>
                </a:lnTo>
                <a:lnTo>
                  <a:pt x="13535418" y="7985896"/>
                </a:lnTo>
                <a:lnTo>
                  <a:pt x="0" y="79858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376291" y="1150552"/>
            <a:ext cx="13535418" cy="7985897"/>
          </a:xfrm>
          <a:custGeom>
            <a:avLst/>
            <a:gdLst/>
            <a:ahLst/>
            <a:cxnLst/>
            <a:rect r="r" b="b" t="t" l="l"/>
            <a:pathLst>
              <a:path h="7985897" w="13535418">
                <a:moveTo>
                  <a:pt x="0" y="0"/>
                </a:moveTo>
                <a:lnTo>
                  <a:pt x="13535418" y="0"/>
                </a:lnTo>
                <a:lnTo>
                  <a:pt x="13535418" y="7985896"/>
                </a:lnTo>
                <a:lnTo>
                  <a:pt x="0" y="79858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651534" y="1338767"/>
            <a:ext cx="6217418" cy="4114800"/>
          </a:xfrm>
          <a:custGeom>
            <a:avLst/>
            <a:gdLst/>
            <a:ahLst/>
            <a:cxnLst/>
            <a:rect r="r" b="b" t="t" l="l"/>
            <a:pathLst>
              <a:path h="4114800" w="6217418">
                <a:moveTo>
                  <a:pt x="0" y="0"/>
                </a:moveTo>
                <a:lnTo>
                  <a:pt x="6217418" y="0"/>
                </a:lnTo>
                <a:lnTo>
                  <a:pt x="621741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8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195754" y="1272092"/>
            <a:ext cx="14066832" cy="2809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120D11"/>
                </a:solidFill>
                <a:latin typeface="Canva Sans"/>
                <a:ea typeface="Canva Sans"/>
                <a:cs typeface="Canva Sans"/>
                <a:sym typeface="Canva Sans"/>
              </a:rPr>
              <a:t>Contact</a:t>
            </a:r>
          </a:p>
          <a:p>
            <a:pPr algn="ctr" marL="0" indent="0" lvl="0">
              <a:lnSpc>
                <a:spcPts val="4759"/>
              </a:lnSpc>
              <a:spcBef>
                <a:spcPct val="0"/>
              </a:spcBef>
            </a:pPr>
          </a:p>
          <a:p>
            <a:pPr algn="ctr" marL="0" indent="0" lvl="0">
              <a:lnSpc>
                <a:spcPts val="3080"/>
              </a:lnSpc>
              <a:spcBef>
                <a:spcPct val="0"/>
              </a:spcBef>
            </a:pPr>
            <a:r>
              <a:rPr lang="en-US" sz="2200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This page allows the </a:t>
            </a:r>
          </a:p>
          <a:p>
            <a:pPr algn="ctr" marL="0" indent="0" lvl="0">
              <a:lnSpc>
                <a:spcPts val="3080"/>
              </a:lnSpc>
              <a:spcBef>
                <a:spcPct val="0"/>
              </a:spcBef>
            </a:pPr>
            <a:r>
              <a:rPr lang="en-US" sz="2200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user to contact the team.</a:t>
            </a:r>
          </a:p>
          <a:p>
            <a:pPr algn="ctr" marL="0" indent="0" lvl="0">
              <a:lnSpc>
                <a:spcPts val="1960"/>
              </a:lnSpc>
              <a:spcBef>
                <a:spcPct val="0"/>
              </a:spcBef>
            </a:pPr>
          </a:p>
          <a:p>
            <a:pPr algn="ctr" marL="0" indent="0" lvl="0">
              <a:lnSpc>
                <a:spcPts val="475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069733" y="996211"/>
            <a:ext cx="14148535" cy="8294578"/>
          </a:xfrm>
          <a:custGeom>
            <a:avLst/>
            <a:gdLst/>
            <a:ahLst/>
            <a:cxnLst/>
            <a:rect r="r" b="b" t="t" l="l"/>
            <a:pathLst>
              <a:path h="8294578" w="14148535">
                <a:moveTo>
                  <a:pt x="0" y="0"/>
                </a:moveTo>
                <a:lnTo>
                  <a:pt x="14148534" y="0"/>
                </a:lnTo>
                <a:lnTo>
                  <a:pt x="14148534" y="8294578"/>
                </a:lnTo>
                <a:lnTo>
                  <a:pt x="0" y="82945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069733" y="996211"/>
            <a:ext cx="14148535" cy="8294578"/>
          </a:xfrm>
          <a:custGeom>
            <a:avLst/>
            <a:gdLst/>
            <a:ahLst/>
            <a:cxnLst/>
            <a:rect r="r" b="b" t="t" l="l"/>
            <a:pathLst>
              <a:path h="8294578" w="14148535">
                <a:moveTo>
                  <a:pt x="0" y="0"/>
                </a:moveTo>
                <a:lnTo>
                  <a:pt x="14148534" y="0"/>
                </a:lnTo>
                <a:lnTo>
                  <a:pt x="14148534" y="8294578"/>
                </a:lnTo>
                <a:lnTo>
                  <a:pt x="0" y="82945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651534" y="1338767"/>
            <a:ext cx="6217418" cy="4114800"/>
          </a:xfrm>
          <a:custGeom>
            <a:avLst/>
            <a:gdLst/>
            <a:ahLst/>
            <a:cxnLst/>
            <a:rect r="r" b="b" t="t" l="l"/>
            <a:pathLst>
              <a:path h="4114800" w="6217418">
                <a:moveTo>
                  <a:pt x="0" y="0"/>
                </a:moveTo>
                <a:lnTo>
                  <a:pt x="6217418" y="0"/>
                </a:lnTo>
                <a:lnTo>
                  <a:pt x="621741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8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195754" y="1272092"/>
            <a:ext cx="14066832" cy="2771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Newsletter</a:t>
            </a:r>
          </a:p>
          <a:p>
            <a:pPr algn="ctr" marL="0" indent="0" lvl="0">
              <a:lnSpc>
                <a:spcPts val="4759"/>
              </a:lnSpc>
              <a:spcBef>
                <a:spcPct val="0"/>
              </a:spcBef>
            </a:pPr>
          </a:p>
          <a:p>
            <a:pPr algn="ctr" marL="0" indent="0" lvl="0">
              <a:lnSpc>
                <a:spcPts val="1960"/>
              </a:lnSpc>
              <a:spcBef>
                <a:spcPct val="0"/>
              </a:spcBef>
            </a:pPr>
            <a:r>
              <a:rPr lang="en-US" sz="1400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Each course page shows details about it, we have implanted</a:t>
            </a:r>
          </a:p>
          <a:p>
            <a:pPr algn="ctr" marL="0" indent="0" lvl="0">
              <a:lnSpc>
                <a:spcPts val="1960"/>
              </a:lnSpc>
              <a:spcBef>
                <a:spcPct val="0"/>
              </a:spcBef>
            </a:pPr>
            <a:r>
              <a:rPr lang="en-US" sz="1400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 custom LLM that creates bullet points </a:t>
            </a:r>
          </a:p>
          <a:p>
            <a:pPr algn="ctr" marL="0" indent="0" lvl="0">
              <a:lnSpc>
                <a:spcPts val="1960"/>
              </a:lnSpc>
              <a:spcBef>
                <a:spcPct val="0"/>
              </a:spcBef>
            </a:pPr>
            <a:r>
              <a:rPr lang="en-US" sz="1400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for each new course added.</a:t>
            </a:r>
          </a:p>
          <a:p>
            <a:pPr algn="ctr" marL="0" indent="0" lvl="0">
              <a:lnSpc>
                <a:spcPts val="1960"/>
              </a:lnSpc>
              <a:spcBef>
                <a:spcPct val="0"/>
              </a:spcBef>
            </a:pPr>
          </a:p>
          <a:p>
            <a:pPr algn="ctr" marL="0" indent="0" lvl="0">
              <a:lnSpc>
                <a:spcPts val="475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125631" y="1072846"/>
            <a:ext cx="14036737" cy="8141307"/>
          </a:xfrm>
          <a:custGeom>
            <a:avLst/>
            <a:gdLst/>
            <a:ahLst/>
            <a:cxnLst/>
            <a:rect r="r" b="b" t="t" l="l"/>
            <a:pathLst>
              <a:path h="8141307" w="14036737">
                <a:moveTo>
                  <a:pt x="0" y="0"/>
                </a:moveTo>
                <a:lnTo>
                  <a:pt x="14036738" y="0"/>
                </a:lnTo>
                <a:lnTo>
                  <a:pt x="14036738" y="8141308"/>
                </a:lnTo>
                <a:lnTo>
                  <a:pt x="0" y="81413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125631" y="1072846"/>
            <a:ext cx="14036737" cy="8141307"/>
          </a:xfrm>
          <a:custGeom>
            <a:avLst/>
            <a:gdLst/>
            <a:ahLst/>
            <a:cxnLst/>
            <a:rect r="r" b="b" t="t" l="l"/>
            <a:pathLst>
              <a:path h="8141307" w="14036737">
                <a:moveTo>
                  <a:pt x="0" y="0"/>
                </a:moveTo>
                <a:lnTo>
                  <a:pt x="14036738" y="0"/>
                </a:lnTo>
                <a:lnTo>
                  <a:pt x="14036738" y="8141308"/>
                </a:lnTo>
                <a:lnTo>
                  <a:pt x="0" y="81413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651534" y="1338767"/>
            <a:ext cx="6217418" cy="4114800"/>
          </a:xfrm>
          <a:custGeom>
            <a:avLst/>
            <a:gdLst/>
            <a:ahLst/>
            <a:cxnLst/>
            <a:rect r="r" b="b" t="t" l="l"/>
            <a:pathLst>
              <a:path h="4114800" w="6217418">
                <a:moveTo>
                  <a:pt x="0" y="0"/>
                </a:moveTo>
                <a:lnTo>
                  <a:pt x="6217418" y="0"/>
                </a:lnTo>
                <a:lnTo>
                  <a:pt x="621741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8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195754" y="1272092"/>
            <a:ext cx="14066832" cy="2028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120D11"/>
                </a:solidFill>
                <a:latin typeface="Canva Sans"/>
                <a:ea typeface="Canva Sans"/>
                <a:cs typeface="Canva Sans"/>
                <a:sym typeface="Canva Sans"/>
              </a:rPr>
              <a:t>Merch</a:t>
            </a:r>
          </a:p>
          <a:p>
            <a:pPr algn="ctr" marL="0" indent="0" lvl="0">
              <a:lnSpc>
                <a:spcPts val="4759"/>
              </a:lnSpc>
              <a:spcBef>
                <a:spcPct val="0"/>
              </a:spcBef>
            </a:pPr>
          </a:p>
          <a:p>
            <a:pPr algn="ctr" marL="0" indent="0" lvl="0">
              <a:lnSpc>
                <a:spcPts val="1960"/>
              </a:lnSpc>
              <a:spcBef>
                <a:spcPct val="0"/>
              </a:spcBef>
            </a:pPr>
            <a:r>
              <a:rPr lang="en-US" sz="1400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This page allows the user to buy merch through our store.</a:t>
            </a:r>
          </a:p>
          <a:p>
            <a:pPr algn="ctr" marL="0" indent="0" lvl="0">
              <a:lnSpc>
                <a:spcPts val="475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928665" y="3213525"/>
            <a:ext cx="11411477" cy="2203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959"/>
              </a:lnSpc>
            </a:pPr>
            <a:r>
              <a:rPr lang="en-US" sz="14508" b="true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THANK YOU</a:t>
            </a:r>
            <a:r>
              <a:rPr lang="en-US" sz="14508" b="true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928665" y="5417085"/>
            <a:ext cx="11411477" cy="8318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50"/>
              </a:lnSpc>
            </a:pPr>
            <a:r>
              <a:rPr lang="en-US" sz="5500">
                <a:solidFill>
                  <a:srgbClr val="FBF9F1"/>
                </a:solidFill>
                <a:latin typeface="Poppins"/>
                <a:ea typeface="Poppins"/>
                <a:cs typeface="Poppins"/>
                <a:sym typeface="Poppins"/>
              </a:rPr>
              <a:t>for your time and attention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107276" y="0"/>
            <a:ext cx="7180724" cy="10287000"/>
            <a:chOff x="0" y="0"/>
            <a:chExt cx="1346428" cy="192887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46428" cy="1928873"/>
            </a:xfrm>
            <a:custGeom>
              <a:avLst/>
              <a:gdLst/>
              <a:ahLst/>
              <a:cxnLst/>
              <a:rect r="r" b="b" t="t" l="l"/>
              <a:pathLst>
                <a:path h="1928873" w="1346428">
                  <a:moveTo>
                    <a:pt x="0" y="0"/>
                  </a:moveTo>
                  <a:lnTo>
                    <a:pt x="1346428" y="0"/>
                  </a:lnTo>
                  <a:lnTo>
                    <a:pt x="1346428" y="1928873"/>
                  </a:lnTo>
                  <a:lnTo>
                    <a:pt x="0" y="1928873"/>
                  </a:lnTo>
                  <a:close/>
                </a:path>
              </a:pathLst>
            </a:custGeom>
            <a:blipFill>
              <a:blip r:embed="rId2"/>
              <a:stretch>
                <a:fillRect l="0" t="-78080" r="0" b="-78080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1028700" y="1482999"/>
            <a:ext cx="11220667" cy="8137251"/>
            <a:chOff x="0" y="0"/>
            <a:chExt cx="2955237" cy="214314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955237" cy="2143144"/>
            </a:xfrm>
            <a:custGeom>
              <a:avLst/>
              <a:gdLst/>
              <a:ahLst/>
              <a:cxnLst/>
              <a:rect r="r" b="b" t="t" l="l"/>
              <a:pathLst>
                <a:path h="2143144" w="2955237">
                  <a:moveTo>
                    <a:pt x="13799" y="0"/>
                  </a:moveTo>
                  <a:lnTo>
                    <a:pt x="2941438" y="0"/>
                  </a:lnTo>
                  <a:cubicBezTo>
                    <a:pt x="2945098" y="0"/>
                    <a:pt x="2948608" y="1454"/>
                    <a:pt x="2951196" y="4042"/>
                  </a:cubicBezTo>
                  <a:cubicBezTo>
                    <a:pt x="2953784" y="6630"/>
                    <a:pt x="2955237" y="10140"/>
                    <a:pt x="2955237" y="13799"/>
                  </a:cubicBezTo>
                  <a:lnTo>
                    <a:pt x="2955237" y="2129345"/>
                  </a:lnTo>
                  <a:cubicBezTo>
                    <a:pt x="2955237" y="2136966"/>
                    <a:pt x="2949059" y="2143144"/>
                    <a:pt x="2941438" y="2143144"/>
                  </a:cubicBezTo>
                  <a:lnTo>
                    <a:pt x="13799" y="2143144"/>
                  </a:lnTo>
                  <a:cubicBezTo>
                    <a:pt x="6178" y="2143144"/>
                    <a:pt x="0" y="2136966"/>
                    <a:pt x="0" y="2129345"/>
                  </a:cubicBezTo>
                  <a:lnTo>
                    <a:pt x="0" y="13799"/>
                  </a:lnTo>
                  <a:cubicBezTo>
                    <a:pt x="0" y="6178"/>
                    <a:pt x="6178" y="0"/>
                    <a:pt x="13799" y="0"/>
                  </a:cubicBezTo>
                  <a:close/>
                </a:path>
              </a:pathLst>
            </a:custGeom>
            <a:solidFill>
              <a:srgbClr val="000000"/>
            </a:solidFill>
            <a:ln w="38100" cap="sq">
              <a:solidFill>
                <a:srgbClr val="E5E1DA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2955237" cy="21812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0212631" y="378290"/>
            <a:ext cx="650410" cy="650410"/>
          </a:xfrm>
          <a:custGeom>
            <a:avLst/>
            <a:gdLst/>
            <a:ahLst/>
            <a:cxnLst/>
            <a:rect r="r" b="b" t="t" l="l"/>
            <a:pathLst>
              <a:path h="650410" w="650410">
                <a:moveTo>
                  <a:pt x="0" y="0"/>
                </a:moveTo>
                <a:lnTo>
                  <a:pt x="650410" y="0"/>
                </a:lnTo>
                <a:lnTo>
                  <a:pt x="650410" y="650410"/>
                </a:lnTo>
                <a:lnTo>
                  <a:pt x="0" y="6504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490963" y="4067629"/>
            <a:ext cx="9267604" cy="3339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2" indent="-259081" lvl="1">
              <a:lnSpc>
                <a:spcPts val="3360"/>
              </a:lnSpc>
              <a:buFont typeface="Arial"/>
              <a:buChar char="•"/>
            </a:pPr>
            <a:r>
              <a:rPr lang="en-US" sz="240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Tajdeed: Renewal and Revitalisation of Arabic Calligraphy and Cultural Heritage</a:t>
            </a:r>
          </a:p>
          <a:p>
            <a:pPr algn="l" marL="518162" indent="-259081" lvl="1">
              <a:lnSpc>
                <a:spcPts val="3360"/>
              </a:lnSpc>
              <a:buFont typeface="Arial"/>
              <a:buChar char="•"/>
            </a:pPr>
            <a:r>
              <a:rPr lang="en-US" sz="240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Tajdeed is a cultural project bridging the gap between tradition and modernity, introducing young Arab diaspora individuals in London to the valuable tradition of Arabic calligraphy through workshops and digital experiences.</a:t>
            </a:r>
          </a:p>
          <a:p>
            <a:pPr algn="l" marL="518162" indent="-259081" lvl="1">
              <a:lnSpc>
                <a:spcPts val="3360"/>
              </a:lnSpc>
              <a:buFont typeface="Arial"/>
              <a:buChar char="•"/>
            </a:pPr>
            <a:r>
              <a:rPr lang="en-US" sz="240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The key platform is a website that provides learning. </a:t>
            </a:r>
          </a:p>
          <a:p>
            <a:pPr algn="l">
              <a:lnSpc>
                <a:spcPts val="3360"/>
              </a:lnSpc>
              <a:spcBef>
                <a:spcPct val="0"/>
              </a:spcBef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2339023" y="2285225"/>
            <a:ext cx="8043479" cy="987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50"/>
              </a:lnSpc>
            </a:pPr>
            <a:r>
              <a:rPr lang="en-US" sz="6500" b="true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INTRODUCTION 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357940" y="1028700"/>
            <a:ext cx="7481455" cy="8229600"/>
          </a:xfrm>
          <a:custGeom>
            <a:avLst/>
            <a:gdLst/>
            <a:ahLst/>
            <a:cxnLst/>
            <a:rect r="r" b="b" t="t" l="l"/>
            <a:pathLst>
              <a:path h="8229600" w="7481455">
                <a:moveTo>
                  <a:pt x="0" y="0"/>
                </a:moveTo>
                <a:lnTo>
                  <a:pt x="7481455" y="0"/>
                </a:lnTo>
                <a:lnTo>
                  <a:pt x="748145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490963" y="2120474"/>
            <a:ext cx="8043479" cy="987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50"/>
              </a:lnSpc>
            </a:pPr>
            <a:r>
              <a:rPr lang="en-US" sz="6500" b="true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USE CASE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490963" y="4067629"/>
            <a:ext cx="9267604" cy="1243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60"/>
              </a:lnSpc>
              <a:spcBef>
                <a:spcPct val="0"/>
              </a:spcBef>
            </a:pPr>
            <a:r>
              <a:rPr lang="en-US" sz="240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The website is a platform that displays the various events and workshops that Tajdeed provides along with the merch that they can purchase.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490963" y="5395310"/>
            <a:ext cx="9267604" cy="824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60"/>
              </a:lnSpc>
              <a:spcBef>
                <a:spcPct val="0"/>
              </a:spcBef>
            </a:pPr>
            <a:r>
              <a:rPr lang="en-US" sz="240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Helps ease the user experience by being easily accessible, include, open for all and engaging.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110584" y="1002576"/>
            <a:ext cx="14066832" cy="8281847"/>
          </a:xfrm>
          <a:custGeom>
            <a:avLst/>
            <a:gdLst/>
            <a:ahLst/>
            <a:cxnLst/>
            <a:rect r="r" b="b" t="t" l="l"/>
            <a:pathLst>
              <a:path h="8281847" w="14066832">
                <a:moveTo>
                  <a:pt x="0" y="0"/>
                </a:moveTo>
                <a:lnTo>
                  <a:pt x="14066832" y="0"/>
                </a:lnTo>
                <a:lnTo>
                  <a:pt x="14066832" y="8281848"/>
                </a:lnTo>
                <a:lnTo>
                  <a:pt x="0" y="82818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110584" y="1002576"/>
            <a:ext cx="14066832" cy="8281847"/>
          </a:xfrm>
          <a:custGeom>
            <a:avLst/>
            <a:gdLst/>
            <a:ahLst/>
            <a:cxnLst/>
            <a:rect r="r" b="b" t="t" l="l"/>
            <a:pathLst>
              <a:path h="8281847" w="14066832">
                <a:moveTo>
                  <a:pt x="0" y="0"/>
                </a:moveTo>
                <a:lnTo>
                  <a:pt x="14066832" y="0"/>
                </a:lnTo>
                <a:lnTo>
                  <a:pt x="14066832" y="8281848"/>
                </a:lnTo>
                <a:lnTo>
                  <a:pt x="0" y="82818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461634" y="1379619"/>
            <a:ext cx="6217418" cy="4114800"/>
          </a:xfrm>
          <a:custGeom>
            <a:avLst/>
            <a:gdLst/>
            <a:ahLst/>
            <a:cxnLst/>
            <a:rect r="r" b="b" t="t" l="l"/>
            <a:pathLst>
              <a:path h="4114800" w="6217418">
                <a:moveTo>
                  <a:pt x="0" y="0"/>
                </a:moveTo>
                <a:lnTo>
                  <a:pt x="6217417" y="0"/>
                </a:lnTo>
                <a:lnTo>
                  <a:pt x="621741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8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-994146" y="1312944"/>
            <a:ext cx="14066832" cy="2028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759"/>
              </a:lnSpc>
              <a:spcBef>
                <a:spcPct val="0"/>
              </a:spcBef>
            </a:pPr>
            <a:r>
              <a:rPr lang="en-US" sz="3399" strike="noStrike" u="none">
                <a:solidFill>
                  <a:srgbClr val="120D11"/>
                </a:solidFill>
                <a:latin typeface="Canva Sans"/>
                <a:ea typeface="Canva Sans"/>
                <a:cs typeface="Canva Sans"/>
                <a:sym typeface="Canva Sans"/>
              </a:rPr>
              <a:t>Side Menu</a:t>
            </a:r>
          </a:p>
          <a:p>
            <a:pPr algn="ctr" marL="0" indent="0" lvl="0">
              <a:lnSpc>
                <a:spcPts val="4759"/>
              </a:lnSpc>
              <a:spcBef>
                <a:spcPct val="0"/>
              </a:spcBef>
            </a:pPr>
          </a:p>
          <a:p>
            <a:pPr algn="ctr" marL="0" indent="0" lvl="0">
              <a:lnSpc>
                <a:spcPts val="1960"/>
              </a:lnSpc>
              <a:spcBef>
                <a:spcPct val="0"/>
              </a:spcBef>
            </a:pPr>
            <a:r>
              <a:rPr lang="en-US" sz="1400" strike="noStrike" u="none">
                <a:solidFill>
                  <a:srgbClr val="120D11"/>
                </a:solidFill>
                <a:latin typeface="Canva Sans"/>
                <a:ea typeface="Canva Sans"/>
                <a:cs typeface="Canva Sans"/>
                <a:sym typeface="Canva Sans"/>
              </a:rPr>
              <a:t>Select which part of the page you’d like to navigate to.</a:t>
            </a:r>
          </a:p>
          <a:p>
            <a:pPr algn="ctr" marL="0" indent="0" lvl="0">
              <a:lnSpc>
                <a:spcPts val="475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131774" y="1028700"/>
            <a:ext cx="14024451" cy="8186774"/>
          </a:xfrm>
          <a:custGeom>
            <a:avLst/>
            <a:gdLst/>
            <a:ahLst/>
            <a:cxnLst/>
            <a:rect r="r" b="b" t="t" l="l"/>
            <a:pathLst>
              <a:path h="8186774" w="14024451">
                <a:moveTo>
                  <a:pt x="0" y="0"/>
                </a:moveTo>
                <a:lnTo>
                  <a:pt x="14024452" y="0"/>
                </a:lnTo>
                <a:lnTo>
                  <a:pt x="14024452" y="8186774"/>
                </a:lnTo>
                <a:lnTo>
                  <a:pt x="0" y="81867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131774" y="1028700"/>
            <a:ext cx="14024451" cy="8186774"/>
          </a:xfrm>
          <a:custGeom>
            <a:avLst/>
            <a:gdLst/>
            <a:ahLst/>
            <a:cxnLst/>
            <a:rect r="r" b="b" t="t" l="l"/>
            <a:pathLst>
              <a:path h="8186774" w="14024451">
                <a:moveTo>
                  <a:pt x="0" y="0"/>
                </a:moveTo>
                <a:lnTo>
                  <a:pt x="14024452" y="0"/>
                </a:lnTo>
                <a:lnTo>
                  <a:pt x="14024452" y="8186774"/>
                </a:lnTo>
                <a:lnTo>
                  <a:pt x="0" y="81867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651534" y="1338767"/>
            <a:ext cx="6217418" cy="4114800"/>
          </a:xfrm>
          <a:custGeom>
            <a:avLst/>
            <a:gdLst/>
            <a:ahLst/>
            <a:cxnLst/>
            <a:rect r="r" b="b" t="t" l="l"/>
            <a:pathLst>
              <a:path h="4114800" w="6217418">
                <a:moveTo>
                  <a:pt x="0" y="0"/>
                </a:moveTo>
                <a:lnTo>
                  <a:pt x="6217418" y="0"/>
                </a:lnTo>
                <a:lnTo>
                  <a:pt x="621741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8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195754" y="1272092"/>
            <a:ext cx="14066832" cy="2028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120D11"/>
                </a:solidFill>
                <a:latin typeface="Canva Sans"/>
                <a:ea typeface="Canva Sans"/>
                <a:cs typeface="Canva Sans"/>
                <a:sym typeface="Canva Sans"/>
              </a:rPr>
              <a:t>Courses</a:t>
            </a:r>
          </a:p>
          <a:p>
            <a:pPr algn="ctr" marL="0" indent="0" lvl="0">
              <a:lnSpc>
                <a:spcPts val="4759"/>
              </a:lnSpc>
              <a:spcBef>
                <a:spcPct val="0"/>
              </a:spcBef>
            </a:pPr>
          </a:p>
          <a:p>
            <a:pPr algn="ctr" marL="0" indent="0" lvl="0">
              <a:lnSpc>
                <a:spcPts val="1960"/>
              </a:lnSpc>
              <a:spcBef>
                <a:spcPct val="0"/>
              </a:spcBef>
            </a:pPr>
            <a:r>
              <a:rPr lang="en-US" sz="1400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This page shows all available courses.</a:t>
            </a:r>
          </a:p>
          <a:p>
            <a:pPr algn="ctr" marL="0" indent="0" lvl="0">
              <a:lnSpc>
                <a:spcPts val="475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213348" y="1063079"/>
            <a:ext cx="13861304" cy="8160842"/>
          </a:xfrm>
          <a:custGeom>
            <a:avLst/>
            <a:gdLst/>
            <a:ahLst/>
            <a:cxnLst/>
            <a:rect r="r" b="b" t="t" l="l"/>
            <a:pathLst>
              <a:path h="8160842" w="13861304">
                <a:moveTo>
                  <a:pt x="0" y="0"/>
                </a:moveTo>
                <a:lnTo>
                  <a:pt x="13861304" y="0"/>
                </a:lnTo>
                <a:lnTo>
                  <a:pt x="13861304" y="8160842"/>
                </a:lnTo>
                <a:lnTo>
                  <a:pt x="0" y="81608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213348" y="1063079"/>
            <a:ext cx="13861304" cy="8160842"/>
          </a:xfrm>
          <a:custGeom>
            <a:avLst/>
            <a:gdLst/>
            <a:ahLst/>
            <a:cxnLst/>
            <a:rect r="r" b="b" t="t" l="l"/>
            <a:pathLst>
              <a:path h="8160842" w="13861304">
                <a:moveTo>
                  <a:pt x="0" y="0"/>
                </a:moveTo>
                <a:lnTo>
                  <a:pt x="13861304" y="0"/>
                </a:lnTo>
                <a:lnTo>
                  <a:pt x="13861304" y="8160842"/>
                </a:lnTo>
                <a:lnTo>
                  <a:pt x="0" y="81608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651534" y="1338767"/>
            <a:ext cx="6217418" cy="4114800"/>
          </a:xfrm>
          <a:custGeom>
            <a:avLst/>
            <a:gdLst/>
            <a:ahLst/>
            <a:cxnLst/>
            <a:rect r="r" b="b" t="t" l="l"/>
            <a:pathLst>
              <a:path h="4114800" w="6217418">
                <a:moveTo>
                  <a:pt x="0" y="0"/>
                </a:moveTo>
                <a:lnTo>
                  <a:pt x="6217418" y="0"/>
                </a:lnTo>
                <a:lnTo>
                  <a:pt x="621741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8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195754" y="1272092"/>
            <a:ext cx="14066832" cy="2523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120D11"/>
                </a:solidFill>
                <a:latin typeface="Canva Sans"/>
                <a:ea typeface="Canva Sans"/>
                <a:cs typeface="Canva Sans"/>
                <a:sym typeface="Canva Sans"/>
              </a:rPr>
              <a:t>Courses</a:t>
            </a:r>
          </a:p>
          <a:p>
            <a:pPr algn="ctr" marL="0" indent="0" lvl="0">
              <a:lnSpc>
                <a:spcPts val="4759"/>
              </a:lnSpc>
              <a:spcBef>
                <a:spcPct val="0"/>
              </a:spcBef>
            </a:pPr>
          </a:p>
          <a:p>
            <a:pPr algn="ctr" marL="0" indent="0" lvl="0">
              <a:lnSpc>
                <a:spcPts val="1960"/>
              </a:lnSpc>
              <a:spcBef>
                <a:spcPct val="0"/>
              </a:spcBef>
            </a:pPr>
            <a:r>
              <a:rPr lang="en-US" sz="1400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Each course page shows details about it, we have implanted</a:t>
            </a:r>
          </a:p>
          <a:p>
            <a:pPr algn="ctr" marL="0" indent="0" lvl="0">
              <a:lnSpc>
                <a:spcPts val="1960"/>
              </a:lnSpc>
              <a:spcBef>
                <a:spcPct val="0"/>
              </a:spcBef>
            </a:pPr>
            <a:r>
              <a:rPr lang="en-US" sz="1400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 custom LLM that creates bullet points for each new course added.</a:t>
            </a:r>
          </a:p>
          <a:p>
            <a:pPr algn="ctr" marL="0" indent="0" lvl="0">
              <a:lnSpc>
                <a:spcPts val="1960"/>
              </a:lnSpc>
              <a:spcBef>
                <a:spcPct val="0"/>
              </a:spcBef>
            </a:pPr>
          </a:p>
          <a:p>
            <a:pPr algn="ctr" marL="0" indent="0" lvl="0">
              <a:lnSpc>
                <a:spcPts val="475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DAGXCMMUCvo</dc:identifier>
  <dcterms:modified xsi:type="dcterms:W3CDTF">2011-08-01T06:04:30Z</dcterms:modified>
  <cp:revision>1</cp:revision>
  <dc:title>Copy of Black Elegant and Modern Startup Pitch Deck Presentation</dc:title>
</cp:coreProperties>
</file>